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8"/>
  </p:notesMasterIdLst>
  <p:sldIdLst>
    <p:sldId id="256" r:id="rId2"/>
    <p:sldId id="258" r:id="rId3"/>
    <p:sldId id="259" r:id="rId4"/>
    <p:sldId id="262" r:id="rId5"/>
    <p:sldId id="261" r:id="rId6"/>
    <p:sldId id="263" r:id="rId7"/>
    <p:sldId id="264" r:id="rId8"/>
    <p:sldId id="296" r:id="rId9"/>
    <p:sldId id="270" r:id="rId10"/>
    <p:sldId id="271" r:id="rId11"/>
    <p:sldId id="287" r:id="rId12"/>
    <p:sldId id="288" r:id="rId13"/>
    <p:sldId id="276" r:id="rId14"/>
    <p:sldId id="298" r:id="rId15"/>
    <p:sldId id="294" r:id="rId16"/>
    <p:sldId id="290" r:id="rId17"/>
    <p:sldId id="297" r:id="rId18"/>
    <p:sldId id="292" r:id="rId19"/>
    <p:sldId id="295" r:id="rId20"/>
    <p:sldId id="299" r:id="rId21"/>
    <p:sldId id="300" r:id="rId22"/>
    <p:sldId id="302" r:id="rId23"/>
    <p:sldId id="303" r:id="rId24"/>
    <p:sldId id="307" r:id="rId25"/>
    <p:sldId id="308" r:id="rId26"/>
    <p:sldId id="309" r:id="rId27"/>
  </p:sldIdLst>
  <p:sldSz cx="12192000" cy="6858000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71009" autoAdjust="0"/>
  </p:normalViewPr>
  <p:slideViewPr>
    <p:cSldViewPr>
      <p:cViewPr varScale="1">
        <p:scale>
          <a:sx n="78" d="100"/>
          <a:sy n="78" d="100"/>
        </p:scale>
        <p:origin x="1752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B8709A2-128F-4067-8922-4462FED4728F}" type="datetimeFigureOut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4B45685-A28E-4EC7-ADBE-F35FF698C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52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Everything</a:t>
            </a:r>
            <a:r>
              <a:rPr lang="en-US" baseline="0" dirty="0"/>
              <a:t> we do consists of projects – from simple things like repairs on a car to more complex things like building a house, to IT projects like upgrading hardware, infrastructure, revamp of web servers, etc.</a:t>
            </a:r>
          </a:p>
          <a:p>
            <a:r>
              <a:rPr lang="en-US" baseline="0" dirty="0"/>
              <a:t> Even planning a trip. Do you need a passport/visa? Will you stay in an all inclusive resort?</a:t>
            </a:r>
          </a:p>
          <a:p>
            <a:endParaRPr lang="en-US" baseline="0" dirty="0"/>
          </a:p>
          <a:p>
            <a:r>
              <a:rPr lang="en-US" baseline="0" dirty="0"/>
              <a:t>NEEDS TO BE PLANNED OUT TO BE SUCCESSFUL. Price Waterhouse estimates over ½ of IT </a:t>
            </a:r>
            <a:r>
              <a:rPr lang="en-US" baseline="0" dirty="0" smtClean="0"/>
              <a:t>projects </a:t>
            </a:r>
            <a:r>
              <a:rPr lang="en-US" baseline="0" dirty="0"/>
              <a:t>fail; only 2.5% meet scope, time and cost goals. The 1995 CHAOS study (Standish) says 16.2% of projects do not meet scope, time, and cost goals and over 31% were canceled before completion.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99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Projects are part of our every day lives and require managing trade offs to get everything needed, in allotted time with allotted money.</a:t>
            </a:r>
          </a:p>
          <a:p>
            <a:endParaRPr lang="en-US" dirty="0"/>
          </a:p>
          <a:p>
            <a:r>
              <a:rPr lang="en-US" dirty="0"/>
              <a:t>Companies are now VERY depended for their success by how successful project are managed.</a:t>
            </a:r>
          </a:p>
          <a:p>
            <a:endParaRPr lang="en-US" dirty="0"/>
          </a:p>
          <a:p>
            <a:r>
              <a:rPr lang="en-US" dirty="0"/>
              <a:t>Because</a:t>
            </a:r>
            <a:r>
              <a:rPr lang="en-US" baseline="0" dirty="0"/>
              <a:t> of the </a:t>
            </a:r>
            <a:r>
              <a:rPr lang="en-US" dirty="0"/>
              <a:t>Size, Complexity, and Number of IT projects, organizations face ever-increasing challenges – the biggest area are </a:t>
            </a:r>
            <a:r>
              <a:rPr lang="en-US" b="1" dirty="0"/>
              <a:t>mobile</a:t>
            </a:r>
            <a:r>
              <a:rPr lang="en-US" b="1" baseline="0" dirty="0"/>
              <a:t> devices</a:t>
            </a:r>
            <a:r>
              <a:rPr lang="en-US" baseline="0" dirty="0"/>
              <a:t>, </a:t>
            </a:r>
            <a:r>
              <a:rPr lang="en-US" b="1" baseline="0" dirty="0"/>
              <a:t>network equipment</a:t>
            </a:r>
            <a:r>
              <a:rPr lang="en-US" baseline="0" dirty="0"/>
              <a:t>, and </a:t>
            </a:r>
            <a:r>
              <a:rPr lang="en-US" b="1" baseline="0" dirty="0"/>
              <a:t>storage devices</a:t>
            </a:r>
            <a:r>
              <a:rPr lang="en-US" baseline="0" dirty="0"/>
              <a:t>. Demand is high because of mobile, cloud and mandated EMRs (electronic medical records).</a:t>
            </a:r>
            <a:endParaRPr lang="en-US" dirty="0"/>
          </a:p>
          <a:p>
            <a:endParaRPr lang="en-US" dirty="0"/>
          </a:p>
          <a:p>
            <a:r>
              <a:rPr lang="en-US" dirty="0"/>
              <a:t>U.S. government spends</a:t>
            </a:r>
            <a:r>
              <a:rPr lang="en-US" baseline="0" dirty="0"/>
              <a:t> $2.3 trillion on projects every year for 25% of the nation’s gross domestic project. </a:t>
            </a:r>
            <a:endParaRPr lang="en-US" dirty="0"/>
          </a:p>
          <a:p>
            <a:r>
              <a:rPr lang="en-US" dirty="0"/>
              <a:t>Even in this tight economy,</a:t>
            </a:r>
            <a:r>
              <a:rPr lang="en-US" baseline="0" dirty="0"/>
              <a:t> IT spending continues…not at the same pace but it is picking up.</a:t>
            </a:r>
            <a:endParaRPr lang="en-US" dirty="0"/>
          </a:p>
          <a:p>
            <a:endParaRPr lang="en-US" dirty="0"/>
          </a:p>
          <a:p>
            <a:pPr>
              <a:spcBef>
                <a:spcPct val="50000"/>
              </a:spcBef>
            </a:pPr>
            <a:r>
              <a:rPr lang="en-US" dirty="0"/>
              <a:t>Worldwide IT spending was $3.8 trillion in 2014, a 3.2 percent increase from 2013 spending</a:t>
            </a:r>
          </a:p>
          <a:p>
            <a:pPr>
              <a:spcBef>
                <a:spcPct val="50000"/>
              </a:spcBef>
            </a:pPr>
            <a:r>
              <a:rPr lang="en-US" dirty="0"/>
              <a:t>The Project Management Institute estimates demand for 15.7 million project management jobs from 2010 to 2020, with 6.2 million of those jobs in the United States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86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Forrester Research estimates that about 20 percent of current IT budgets are going into project development – can you confirm that today?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Rapid change leads to changing skills sets; costly to find and pay for required talents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It</a:t>
            </a:r>
            <a:r>
              <a:rPr lang="en-US" baseline="0" dirty="0"/>
              <a:t> is estimated that over half of IT projects fail…this leads to companies looking at what is going wrong.</a:t>
            </a:r>
          </a:p>
          <a:p>
            <a:r>
              <a:rPr lang="en-US" sz="1200" dirty="0" smtClean="0"/>
              <a:t>2013  PMI Salary</a:t>
            </a:r>
            <a:r>
              <a:rPr lang="en-US" sz="1200" baseline="0" dirty="0" smtClean="0"/>
              <a:t> survey – </a:t>
            </a:r>
            <a:r>
              <a:rPr lang="en-US" sz="1200" baseline="0" dirty="0" err="1" smtClean="0"/>
              <a:t>Autralia</a:t>
            </a:r>
            <a:r>
              <a:rPr lang="en-US" sz="1200" baseline="0" dirty="0" smtClean="0"/>
              <a:t> 134658</a:t>
            </a:r>
            <a:r>
              <a:rPr lang="en-US" sz="1200" baseline="0" smtClean="0"/>
              <a:t>, Switzerland 133605 and US 108000.</a:t>
            </a:r>
            <a:endParaRPr lang="en-US" sz="1200" dirty="0"/>
          </a:p>
          <a:p>
            <a:r>
              <a:rPr lang="en-US" sz="1200" dirty="0"/>
              <a:t>The top skills employers look for in new college graduates are all related to project management: </a:t>
            </a:r>
            <a:r>
              <a:rPr lang="en-US" sz="1200" b="1" dirty="0"/>
              <a:t>team-work</a:t>
            </a:r>
            <a:r>
              <a:rPr lang="en-US" sz="1200" dirty="0"/>
              <a:t>, </a:t>
            </a:r>
            <a:r>
              <a:rPr lang="en-US" sz="1200" b="1" dirty="0"/>
              <a:t>decision-making</a:t>
            </a:r>
            <a:r>
              <a:rPr lang="en-US" sz="1200" dirty="0"/>
              <a:t>, </a:t>
            </a:r>
            <a:r>
              <a:rPr lang="en-US" sz="1200" b="1" dirty="0"/>
              <a:t>problem-solving</a:t>
            </a:r>
            <a:r>
              <a:rPr lang="en-US" sz="1200" dirty="0"/>
              <a:t>, and </a:t>
            </a:r>
            <a:r>
              <a:rPr lang="en-US" sz="1200" b="1" dirty="0"/>
              <a:t>verbal communications</a:t>
            </a:r>
          </a:p>
          <a:p>
            <a:endParaRPr lang="en-US" sz="1200" dirty="0"/>
          </a:p>
          <a:p>
            <a:r>
              <a:rPr lang="en-US" sz="1200" dirty="0"/>
              <a:t>Organizations waste $109 million for every $1 billion spent on projects, according to PMI’s Pulse of the Profession® report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22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Improvement in customer satisfaction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Better cost performance, higher return on investment, better control human</a:t>
            </a:r>
            <a:r>
              <a:rPr lang="en-US" baseline="0" dirty="0"/>
              <a:t> resources.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Better schedule performance, better allocation of time commitments and better utilization of resources, higher productivity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Increased quality reducing re-work and increased reliability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Increase in delivering required features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Will make everyone happier (stakeholders, team members, management…) higher worker morale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Better internal coordination</a:t>
            </a:r>
          </a:p>
          <a:p>
            <a:r>
              <a:rPr lang="en-US" dirty="0"/>
              <a:t>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1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High turnover rates of IT workers</a:t>
            </a:r>
          </a:p>
          <a:p>
            <a:pPr>
              <a:lnSpc>
                <a:spcPct val="90000"/>
              </a:lnSpc>
            </a:pPr>
            <a:r>
              <a:rPr lang="en-US" dirty="0"/>
              <a:t>Level of uniqueness and complexity of each project due to the rapid changes in technology</a:t>
            </a:r>
          </a:p>
          <a:p>
            <a:pPr>
              <a:lnSpc>
                <a:spcPct val="90000"/>
              </a:lnSpc>
            </a:pPr>
            <a:r>
              <a:rPr lang="en-US" dirty="0"/>
              <a:t>Software is hard to visualize by the developer let alone the customer</a:t>
            </a:r>
          </a:p>
          <a:p>
            <a:pPr>
              <a:lnSpc>
                <a:spcPct val="90000"/>
              </a:lnSpc>
            </a:pPr>
            <a:r>
              <a:rPr lang="en-US" dirty="0"/>
              <a:t>Difficulty in getting accurate customer requirements</a:t>
            </a:r>
          </a:p>
          <a:p>
            <a:pPr>
              <a:lnSpc>
                <a:spcPct val="90000"/>
              </a:lnSpc>
            </a:pPr>
            <a:r>
              <a:rPr lang="en-US" dirty="0"/>
              <a:t>Rate of change in requirements</a:t>
            </a:r>
          </a:p>
          <a:p>
            <a:pPr>
              <a:lnSpc>
                <a:spcPct val="90000"/>
              </a:lnSpc>
            </a:pPr>
            <a:r>
              <a:rPr lang="en-US" dirty="0"/>
              <a:t>Difficulty in testing all the possible states of software </a:t>
            </a:r>
          </a:p>
          <a:p>
            <a:pPr>
              <a:lnSpc>
                <a:spcPct val="90000"/>
              </a:lnSpc>
            </a:pPr>
            <a:r>
              <a:rPr lang="en-US" dirty="0"/>
              <a:t>Constant training needed to keep team members current with the technology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54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Modern project management began with the Manhattan Project, which the U.S. military led to develop the atomic bomb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In 1917 Henry Gantt developed the Gantt chart as a tool for scheduling work in job shops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In 1958, the Navy developed PERT charts (program</a:t>
            </a:r>
            <a:r>
              <a:rPr lang="en-US" baseline="0" dirty="0"/>
              <a:t> evaluation and review </a:t>
            </a:r>
            <a:r>
              <a:rPr lang="en-US" baseline="0" dirty="0" err="1"/>
              <a:t>technics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In the 1970s, the military began using project management software, as did the construction industry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By the 1990s, virtually every industry was using some form of project management</a:t>
            </a:r>
          </a:p>
          <a:p>
            <a:endParaRPr lang="en-US" dirty="0"/>
          </a:p>
          <a:p>
            <a:r>
              <a:rPr lang="en-US" dirty="0"/>
              <a:t>Bottom line is the need for a systematic process to review</a:t>
            </a:r>
            <a:r>
              <a:rPr lang="en-US" baseline="0" dirty="0"/>
              <a:t> all the components of the process and to think things through especially with complex projects. Today we deal with extreme project mgt as rapid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05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Temporary</a:t>
            </a:r>
            <a:r>
              <a:rPr lang="en-US" b="1" baseline="0" dirty="0"/>
              <a:t> </a:t>
            </a:r>
            <a:r>
              <a:rPr lang="en-US" dirty="0"/>
              <a:t>It must have a beginning and an end</a:t>
            </a:r>
          </a:p>
          <a:p>
            <a:r>
              <a:rPr lang="en-US" dirty="0"/>
              <a:t>A project is done when one of the following occurs:</a:t>
            </a:r>
          </a:p>
          <a:p>
            <a:pPr lvl="1"/>
            <a:r>
              <a:rPr lang="en-US" dirty="0"/>
              <a:t>The project’s objectives have been achieved, as agreed by the sponsor</a:t>
            </a:r>
          </a:p>
          <a:p>
            <a:pPr lvl="1"/>
            <a:r>
              <a:rPr lang="en-US" dirty="0"/>
              <a:t>It has been determined that the project’s objectives will not or cannot be achieved</a:t>
            </a:r>
          </a:p>
          <a:p>
            <a:pPr lvl="1"/>
            <a:r>
              <a:rPr lang="en-US" dirty="0"/>
              <a:t>The need for the project no longer exists, and the project is terminated</a:t>
            </a:r>
          </a:p>
          <a:p>
            <a:pPr defTabSz="933172">
              <a:defRPr/>
            </a:pPr>
            <a:r>
              <a:rPr lang="en-US" b="1" dirty="0"/>
              <a:t>Unique</a:t>
            </a:r>
          </a:p>
          <a:p>
            <a:r>
              <a:rPr lang="en-US" dirty="0"/>
              <a:t>Never been done before</a:t>
            </a:r>
          </a:p>
          <a:p>
            <a:r>
              <a:rPr lang="en-US" dirty="0"/>
              <a:t>Must contain a well-defined purpose</a:t>
            </a:r>
          </a:p>
          <a:p>
            <a:r>
              <a:rPr lang="en-US" dirty="0"/>
              <a:t>Because each project is unique, creates uncertainty and risk</a:t>
            </a:r>
          </a:p>
          <a:p>
            <a:endParaRPr lang="en-US" dirty="0"/>
          </a:p>
          <a:p>
            <a:r>
              <a:rPr lang="en-US" b="1" dirty="0"/>
              <a:t>Progressive elaboration</a:t>
            </a:r>
          </a:p>
          <a:p>
            <a:r>
              <a:rPr lang="en-US" dirty="0"/>
              <a:t>Refers to the idea that execution of the project occurs in steps (phases)  or small increments, adding features and definition until the final objective is achieved</a:t>
            </a:r>
          </a:p>
          <a:p>
            <a:r>
              <a:rPr lang="en-US" dirty="0"/>
              <a:t>Concept applies to the scope, time, and cost of the project</a:t>
            </a:r>
          </a:p>
          <a:p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Secondary Characteristics</a:t>
            </a:r>
            <a:r>
              <a:rPr lang="en-US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Each project must have a primary sponsor or champion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Projects usually cut across organizational lines requiring resources from several different sources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They must do something, deliver something of value</a:t>
            </a:r>
          </a:p>
          <a:p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42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8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purpose of this project? What are its goals?</a:t>
            </a:r>
          </a:p>
          <a:p>
            <a:r>
              <a:rPr lang="en-US" dirty="0"/>
              <a:t>What will be done as part of this project?</a:t>
            </a:r>
          </a:p>
          <a:p>
            <a:r>
              <a:rPr lang="en-US" dirty="0"/>
              <a:t>What do the stakeholders</a:t>
            </a:r>
            <a:r>
              <a:rPr lang="en-US" baseline="0" dirty="0"/>
              <a:t> envision?</a:t>
            </a:r>
          </a:p>
          <a:p>
            <a:r>
              <a:rPr lang="en-US" baseline="0" dirty="0"/>
              <a:t>How do I balance all of those?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10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Every project is constrained by a list of customer-requested requirements (scope), the amount of time available to produce the system in support of the requirements (time), and the limit of money available (cost)</a:t>
            </a:r>
          </a:p>
          <a:p>
            <a:r>
              <a:rPr lang="en-US" dirty="0"/>
              <a:t>Every project is constrained differently, according to the goals of the system owner (sponsor) and the project team</a:t>
            </a:r>
          </a:p>
          <a:p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Reducing time allowed will increase cost (especially if overtime is required) and may reduce the scope (functions and features) of the system</a:t>
            </a:r>
          </a:p>
          <a:p>
            <a:pPr>
              <a:lnSpc>
                <a:spcPct val="80000"/>
              </a:lnSpc>
            </a:pPr>
            <a:r>
              <a:rPr lang="en-US" dirty="0"/>
              <a:t>Reducing costs (cutting the budget) will increase time (delay schedule) and may reduce the scope (functions and features) of the system</a:t>
            </a:r>
          </a:p>
          <a:p>
            <a:pPr>
              <a:lnSpc>
                <a:spcPct val="80000"/>
              </a:lnSpc>
            </a:pPr>
            <a:r>
              <a:rPr lang="en-US" dirty="0"/>
              <a:t>Increasing scope (adding features) will certainly increase time and/or cost</a:t>
            </a:r>
          </a:p>
          <a:p>
            <a:pPr>
              <a:lnSpc>
                <a:spcPct val="80000"/>
              </a:lnSpc>
            </a:pPr>
            <a:r>
              <a:rPr lang="en-US" dirty="0"/>
              <a:t>Reducing scope may reduce time and cost (and it may also negatively affect quality)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05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17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70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37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1200" dirty="0"/>
              <a:t>“</a:t>
            </a:r>
            <a:r>
              <a:rPr lang="en-US" sz="1200" b="1" dirty="0"/>
              <a:t>Super tools</a:t>
            </a:r>
            <a:r>
              <a:rPr lang="en-US" sz="1200" dirty="0"/>
              <a:t>” are those tools that have high use and high potential for improving project success, such as:</a:t>
            </a:r>
          </a:p>
          <a:p>
            <a:pPr lvl="1">
              <a:defRPr/>
            </a:pPr>
            <a:r>
              <a:rPr lang="en-US" sz="1200" dirty="0"/>
              <a:t>Software for task scheduling (such as project management software)</a:t>
            </a:r>
          </a:p>
          <a:p>
            <a:pPr lvl="1">
              <a:defRPr/>
            </a:pPr>
            <a:r>
              <a:rPr lang="en-US" sz="1200" dirty="0"/>
              <a:t>Scope statements</a:t>
            </a:r>
          </a:p>
          <a:p>
            <a:pPr lvl="1">
              <a:defRPr/>
            </a:pPr>
            <a:r>
              <a:rPr lang="en-US" sz="1200" dirty="0"/>
              <a:t>Requirements analyses</a:t>
            </a:r>
          </a:p>
          <a:p>
            <a:pPr lvl="1">
              <a:defRPr/>
            </a:pPr>
            <a:r>
              <a:rPr lang="en-US" sz="1200" dirty="0"/>
              <a:t>Lessons-learned reports</a:t>
            </a:r>
          </a:p>
          <a:p>
            <a:pPr marL="274731" indent="-274731" fontAlgn="auto">
              <a:spcBef>
                <a:spcPts val="581"/>
              </a:spcBef>
              <a:spcAft>
                <a:spcPts val="0"/>
              </a:spcAft>
              <a:defRPr/>
            </a:pPr>
            <a:r>
              <a:rPr lang="en-US" sz="1200" dirty="0"/>
              <a:t>Tools already extensively used that have been found to improve project importance include:</a:t>
            </a:r>
          </a:p>
          <a:p>
            <a:pPr lvl="1">
              <a:defRPr/>
            </a:pPr>
            <a:r>
              <a:rPr lang="en-US" sz="1200" dirty="0"/>
              <a:t>Progress reports</a:t>
            </a:r>
          </a:p>
          <a:p>
            <a:pPr lvl="1">
              <a:defRPr/>
            </a:pPr>
            <a:r>
              <a:rPr lang="en-US" sz="1200" dirty="0"/>
              <a:t>Kick-off meetings</a:t>
            </a:r>
          </a:p>
          <a:p>
            <a:pPr lvl="1">
              <a:defRPr/>
            </a:pPr>
            <a:r>
              <a:rPr lang="en-US" sz="1200" dirty="0"/>
              <a:t>Gantt charts</a:t>
            </a:r>
          </a:p>
          <a:p>
            <a:pPr lvl="1">
              <a:defRPr/>
            </a:pPr>
            <a:r>
              <a:rPr lang="en-US" sz="1200" dirty="0"/>
              <a:t>Change requests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51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Standish Group’s CHAOS studies show improvement in IT projects with the</a:t>
            </a:r>
            <a:r>
              <a:rPr lang="en-US" baseline="0" dirty="0"/>
              <a:t> use of Project Management tools and techniques.</a:t>
            </a:r>
          </a:p>
          <a:p>
            <a:r>
              <a:rPr lang="en-US" baseline="0" dirty="0"/>
              <a:t>Number of successful projects went from 16% in 1994 to 39% in 2012</a:t>
            </a:r>
          </a:p>
          <a:p>
            <a:r>
              <a:rPr lang="en-US" baseline="0" dirty="0"/>
              <a:t>The number of failed projects decreased from 31% to 18% during that same time period</a:t>
            </a:r>
          </a:p>
          <a:p>
            <a:r>
              <a:rPr lang="en-US" baseline="0" dirty="0"/>
              <a:t>Successful rates were much higher for small projects than larger ones – 76% versus 10%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11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b="1" dirty="0"/>
              <a:t>Project managers </a:t>
            </a:r>
            <a:r>
              <a:rPr lang="en-US" dirty="0"/>
              <a:t>work with project sponsors, project team, and other people involved in a project to meet project goals</a:t>
            </a:r>
          </a:p>
          <a:p>
            <a:pPr>
              <a:spcBef>
                <a:spcPct val="50000"/>
              </a:spcBef>
            </a:pPr>
            <a:r>
              <a:rPr lang="en-US" b="1" dirty="0"/>
              <a:t>Program</a:t>
            </a:r>
            <a:r>
              <a:rPr lang="en-US" dirty="0"/>
              <a:t>: group of related projects managed in a coordinated way to obtain benefits and control not available from managing them individually (PMBOK</a:t>
            </a:r>
            <a:r>
              <a:rPr lang="en-US" dirty="0">
                <a:cs typeface="Times New Roman" pitchFamily="18" charset="0"/>
              </a:rPr>
              <a:t>®</a:t>
            </a:r>
            <a:r>
              <a:rPr lang="en-US" dirty="0"/>
              <a:t> Guide, Fifth Edition, 2012)</a:t>
            </a:r>
          </a:p>
          <a:p>
            <a:pPr>
              <a:spcBef>
                <a:spcPct val="50000"/>
              </a:spcBef>
            </a:pPr>
            <a:r>
              <a:rPr lang="en-US" dirty="0"/>
              <a:t>Program managers oversee programs; often act as bosses for project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094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28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15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74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16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731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What do you find interesting</a:t>
            </a:r>
            <a:r>
              <a:rPr lang="en-US" baseline="0" dirty="0"/>
              <a:t> about his list?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baseline="0" dirty="0"/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baseline="0" dirty="0"/>
              <a:t>Would you agree that skills sets vary based on type of project?</a:t>
            </a:r>
            <a:r>
              <a:rPr lang="en-US" dirty="0"/>
              <a:t> </a:t>
            </a:r>
          </a:p>
          <a:p>
            <a:r>
              <a:rPr lang="en-US" dirty="0"/>
              <a:t>Large projects: Leadership, relevant prior experience, planning, people skills, verbal communication, and team-building skills were most important</a:t>
            </a:r>
          </a:p>
          <a:p>
            <a:r>
              <a:rPr lang="en-US" dirty="0"/>
              <a:t>High uncertainty projects: Risk management, expectation management, leadership, people skills, and planning skills were most important</a:t>
            </a:r>
          </a:p>
          <a:p>
            <a:r>
              <a:rPr lang="en-US" dirty="0"/>
              <a:t>Very novel projects: Leadership, people skills, having vision and goals, self confidence, expectations management, and listening skills were most important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85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Full stack software developers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711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http://www.computerworld.com/article/2844020/10-hottest-it-skills-for-2015.html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208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http://www.computerworld.com/article/3147427/it-skills-training/10-hottest-tech-skills-for-2017.html</a:t>
            </a:r>
          </a:p>
          <a:p>
            <a:r>
              <a:rPr lang="en-US" dirty="0"/>
              <a:t>http://www.computerworld.com/article/3149734/it-management/tech-forecast-2017-facts-and-figures-for-the-year-ahead-in-it.html#slide1</a:t>
            </a:r>
          </a:p>
          <a:p>
            <a:endParaRPr lang="en-US" dirty="0"/>
          </a:p>
          <a:p>
            <a:r>
              <a:rPr lang="en-US" dirty="0"/>
              <a:t>Missing </a:t>
            </a:r>
            <a:r>
              <a:rPr lang="en-US" dirty="0" err="1"/>
              <a:t>ie</a:t>
            </a:r>
            <a:r>
              <a:rPr lang="en-US" dirty="0"/>
              <a:t> not ranked 2017 but coming in 7</a:t>
            </a:r>
            <a:r>
              <a:rPr lang="en-US" baseline="30000" dirty="0"/>
              <a:t>th</a:t>
            </a:r>
            <a:r>
              <a:rPr lang="en-US" dirty="0"/>
              <a:t> 2015 was Networking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B45685-A28E-4EC7-ADBE-F35FF698CB6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35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914400" y="990601"/>
            <a:ext cx="10363200" cy="2609850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58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828800" y="3657601"/>
            <a:ext cx="85344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3000" b="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BC193C44-A605-40B6-923C-4915721B34B2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lang="en-US"/>
              <a:t>1-</a:t>
            </a:r>
            <a:fld id="{FB18C6EE-B267-4114-8769-CD04C21C9A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lang="en-US"/>
              <a:t>Copyright © 2010 Pearson Education, Inc. Publishing as Prentice Hall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963084" y="2685392"/>
            <a:ext cx="10363200" cy="3112843"/>
          </a:xfrm>
        </p:spPr>
        <p:txBody>
          <a:bodyPr anchor="t">
            <a:normAutofit/>
          </a:bodyPr>
          <a:lstStyle>
            <a:lvl1pPr algn="ctr">
              <a:buNone/>
              <a:defRPr lang="en-US" sz="60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963084" y="1128932"/>
            <a:ext cx="103632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24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C07D3-FFEB-4BFA-8235-8EC1E7C144FB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27702D5E-93CE-4E66-99F9-0273B1778F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15D9-16B2-4A3E-8512-5F9EBACDEB83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9136B2FB-3743-46AC-9558-DAA881131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75CF-9146-4CDE-AB1E-90B5E5C48D73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080951A6-DC09-46A0-971B-C5F38AD158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3AB99-02A0-4DAB-9F32-EDA82EB50264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05E3C598-62D1-420D-B316-67A3ECEEF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9ED4-9634-485D-93F0-614F137BC508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CF075F05-5ACB-4E02-83A5-2BEA58DDBC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8EA0-19F3-4DEC-9B2C-7BF64DD48E0A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4913E025-1664-4C6E-83D0-F524D489A9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0305" y="1062637"/>
            <a:ext cx="6132576" cy="397764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20" rIns="45720" rtlCol="0" anchor="ctr">
            <a:normAutofit/>
          </a:bodyPr>
          <a:lstStyle/>
          <a:p>
            <a:pPr marL="0" indent="-27432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352715" y="4343400"/>
            <a:ext cx="4064000" cy="709858"/>
          </a:xfrm>
        </p:spPr>
        <p:txBody>
          <a:bodyPr anchor="t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986194" y="1222657"/>
            <a:ext cx="61008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/>
            </a:lvl1pPr>
          </a:lstStyle>
          <a:p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7352715" y="1371600"/>
            <a:ext cx="4059936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5000-7359-4708-AAF2-371B5B1C3A2E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030B673A-5157-4BCF-90CB-00D3387738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D2D3-1CFA-472F-9652-EF5162A0F920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8FD16C35-3F9F-4FA2-9EA4-EC6D6FEC13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791F-03D9-4D8D-8715-6AEB7B085D72}" type="datetime1">
              <a:rPr lang="en-US" smtClean="0"/>
              <a:pPr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1-</a:t>
            </a:r>
            <a:fld id="{9A215A81-FA2A-4CFF-A58E-083D6D051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lIns="45720" rIns="4572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7C6EA228-D165-43F6-AEDD-C7ECD820EF1B}" type="datetimeFigureOut">
              <a:rPr lang="en-US" smtClean="0"/>
              <a:pPr/>
              <a:t>1/10/2018</a:t>
            </a:fld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en-US"/>
              <a:t>Copyright © 2010 Pearson Education, Inc. Publishing as Prentice Hall</a:t>
            </a:r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en-US"/>
              <a:t>1-</a:t>
            </a:r>
            <a:fld id="{D4678DAD-DE5A-4D9C-8996-2D5CAAA88B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>
    <p:dissolve/>
  </p:transition>
  <p:hf hdr="0" dt="0"/>
  <p:txStyles>
    <p:titleStyle>
      <a:defPPr>
        <a:defRPr sz="44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48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74320" algn="l" eaLnBrk="1" hangingPunct="1">
        <a:buClr>
          <a:schemeClr val="accent1"/>
        </a:buClr>
        <a:buSzPct val="80000"/>
        <a:buFont typeface="Wingdings 2" pitchFamily="18" charset="2"/>
        <a:buChar char="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557784" indent="-228600" algn="l" eaLnBrk="1" hangingPunct="1">
        <a:buClr>
          <a:schemeClr val="tx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813816" indent="-228600" algn="l" eaLnBrk="1" hangingPunct="1">
        <a:buClr>
          <a:schemeClr val="accent1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069848" indent="-228600" algn="l" eaLnBrk="1" hangingPunct="1">
        <a:buClr>
          <a:schemeClr val="tx2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316736" indent="-228600" algn="l" eaLnBrk="1" hangingPunct="1">
        <a:buClr>
          <a:schemeClr val="accent1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57276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1819656" indent="-228600" algn="l" eaLnBrk="1" hangingPunct="1">
        <a:buClr>
          <a:schemeClr val="accent1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066544" indent="-228600" algn="l" eaLnBrk="1" hangingPunct="1">
        <a:buClr>
          <a:schemeClr val="tx2"/>
        </a:buClr>
        <a:buFont typeface="Wingdings 2" pitchFamily="18" charset="2"/>
        <a:buChar char=""/>
        <a:defRPr sz="1600" baseline="0">
          <a:latin typeface="+mn-lt"/>
        </a:defRPr>
      </a:lvl8pPr>
      <a:lvl9pPr marL="2313432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image" Target="../media/image7.wmf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Zv2jsBkXR1OaCM&amp;tbnid=0oI1f_Bp2rPMJM:&amp;ved=0CAUQjRw&amp;url=http://www.personal.psu.edu/nas21/IST110/Readings_ProjectManagement.html&amp;ei=8GDMUphlss2wBKC1gcAM&amp;bvm=bv.58187178,d.eW0&amp;psig=AFQjCNFnJB9y3vXBKEg_ZpMXKnZlOxnziQ&amp;ust=1389212246476546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10058400" cy="9906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Introduction to Project Management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5810">
            <a:off x="6954376" y="1067605"/>
            <a:ext cx="4212074" cy="5216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Why IT Project Management?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83251" y="1592109"/>
            <a:ext cx="3048000" cy="3196251"/>
            <a:chOff x="457200" y="2057400"/>
            <a:chExt cx="3276600" cy="3693271"/>
          </a:xfrm>
        </p:grpSpPr>
        <p:pic>
          <p:nvPicPr>
            <p:cNvPr id="16391" name="Picture 7" descr="C:\Documents and Settings\HP_Administrator.YOUR-55E5F9E3D2\Local Settings\Temporary Internet Files\Content.IE5\W8IFM43L\MCj01569930000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9600" y="2057400"/>
              <a:ext cx="2712823" cy="2682138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457200" y="4648199"/>
              <a:ext cx="3276600" cy="1102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Size, complexity &amp; number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571470" y="1209740"/>
            <a:ext cx="3048000" cy="2862574"/>
            <a:chOff x="5181600" y="1828800"/>
            <a:chExt cx="3200400" cy="42289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181600" y="1828800"/>
              <a:ext cx="3038475" cy="2419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TextBox 9"/>
            <p:cNvSpPr txBox="1"/>
            <p:nvPr/>
          </p:nvSpPr>
          <p:spPr>
            <a:xfrm>
              <a:off x="5562600" y="4648200"/>
              <a:ext cx="2819400" cy="1409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Dependent on Technology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782489" y="2558468"/>
            <a:ext cx="4800600" cy="2551569"/>
            <a:chOff x="4343400" y="1676400"/>
            <a:chExt cx="4800600" cy="2551569"/>
          </a:xfrm>
        </p:grpSpPr>
        <p:pic>
          <p:nvPicPr>
            <p:cNvPr id="8" name="Picture 8" descr="C:\Documents and Settings\HP_Administrator.YOUR-55E5F9E3D2\Local Settings\Temporary Internet Files\Content.IE5\8N6PRKJR\MCj04413140000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43400" y="1676400"/>
              <a:ext cx="20574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6172200" y="1981200"/>
              <a:ext cx="29718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Global Technology Spending 3.5 trillion 2017 up 2.9% from 2016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9600" y="5023968"/>
            <a:ext cx="11353800" cy="1800140"/>
            <a:chOff x="294167" y="5057860"/>
            <a:chExt cx="8553054" cy="1800140"/>
          </a:xfrm>
        </p:grpSpPr>
        <p:pic>
          <p:nvPicPr>
            <p:cNvPr id="1027" name="Picture 3" descr="C:\Users\Brian\AppData\Local\Microsoft\Windows\INetCache\IE\AMZC8YN4\robot-jobs-f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167" y="5057860"/>
              <a:ext cx="1687033" cy="1687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989221" y="5903893"/>
              <a:ext cx="6858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PMI estimates 15.7 million PM jobs to 2020 with 6.2 million in the US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Importance of Project Management</a:t>
            </a:r>
          </a:p>
        </p:txBody>
      </p:sp>
      <p:sp>
        <p:nvSpPr>
          <p:cNvPr id="6" name="Rectangle 5"/>
          <p:cNvSpPr/>
          <p:nvPr/>
        </p:nvSpPr>
        <p:spPr>
          <a:xfrm rot="21260679">
            <a:off x="632055" y="1970491"/>
            <a:ext cx="5105400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glow" dir="tl">
              <a:rot lat="0" lon="0" rev="54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20-30% IT Budget</a:t>
            </a:r>
          </a:p>
        </p:txBody>
      </p:sp>
      <p:sp>
        <p:nvSpPr>
          <p:cNvPr id="7" name="Rectangle 6"/>
          <p:cNvSpPr/>
          <p:nvPr/>
        </p:nvSpPr>
        <p:spPr>
          <a:xfrm rot="600173">
            <a:off x="6876681" y="2720498"/>
            <a:ext cx="4679810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glow" dir="tl">
              <a:rot lat="0" lon="0" rev="54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Rapid Change</a:t>
            </a:r>
          </a:p>
        </p:txBody>
      </p:sp>
      <p:sp>
        <p:nvSpPr>
          <p:cNvPr id="5" name="Rectangle 4"/>
          <p:cNvSpPr/>
          <p:nvPr/>
        </p:nvSpPr>
        <p:spPr>
          <a:xfrm rot="21004911">
            <a:off x="613707" y="3848722"/>
            <a:ext cx="588364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glow" dir="tl">
              <a:rot lat="0" lon="0" rev="54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Top Skills Needed</a:t>
            </a:r>
          </a:p>
        </p:txBody>
      </p:sp>
      <p:sp>
        <p:nvSpPr>
          <p:cNvPr id="8" name="Rectangle 7"/>
          <p:cNvSpPr/>
          <p:nvPr/>
        </p:nvSpPr>
        <p:spPr>
          <a:xfrm rot="498092">
            <a:off x="5642925" y="4990460"/>
            <a:ext cx="5883645" cy="1200329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orthographicFront"/>
            <a:lightRig rig="glow" dir="tl">
              <a:rot lat="0" lon="0" rev="54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Waste 109 million for every $1 billion IT Budget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020762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/>
              <a:t>Advantages of Using Formal Project Management Practices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49197" y="1319425"/>
            <a:ext cx="4267200" cy="2579132"/>
            <a:chOff x="381000" y="1447800"/>
            <a:chExt cx="4267200" cy="2579132"/>
          </a:xfrm>
        </p:grpSpPr>
        <p:pic>
          <p:nvPicPr>
            <p:cNvPr id="1026" name="Picture 2" descr="C:\Documents and Settings\HP_Administrator.YOUR-55E5F9E3D2\Local Settings\Temporary Internet Files\Content.IE5\ENNOBVNH\MCj00788150000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" y="1447800"/>
              <a:ext cx="3950208" cy="2285205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990600" y="3657600"/>
              <a:ext cx="365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Customer Satisfaction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543800" y="1671244"/>
            <a:ext cx="3962400" cy="1817132"/>
            <a:chOff x="5181600" y="3657600"/>
            <a:chExt cx="3962400" cy="1817132"/>
          </a:xfrm>
        </p:grpSpPr>
        <p:sp>
          <p:nvSpPr>
            <p:cNvPr id="12" name="Right Arrow 11"/>
            <p:cNvSpPr/>
            <p:nvPr/>
          </p:nvSpPr>
          <p:spPr>
            <a:xfrm>
              <a:off x="6553200" y="4114800"/>
              <a:ext cx="5334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181600" y="3657600"/>
              <a:ext cx="3962400" cy="1817132"/>
              <a:chOff x="5181600" y="1752600"/>
              <a:chExt cx="3962400" cy="1817132"/>
            </a:xfrm>
          </p:grpSpPr>
          <p:pic>
            <p:nvPicPr>
              <p:cNvPr id="1028" name="Picture 4" descr="C:\Documents and Settings\HP_Administrator.YOUR-55E5F9E3D2\Local Settings\Temporary Internet Files\Content.IE5\ENNOBVNH\MCj00788040000[1].wm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181600" y="1752600"/>
                <a:ext cx="1484966" cy="1317101"/>
              </a:xfrm>
              <a:prstGeom prst="rect">
                <a:avLst/>
              </a:prstGeom>
              <a:noFill/>
            </p:spPr>
          </p:pic>
          <p:pic>
            <p:nvPicPr>
              <p:cNvPr id="1029" name="Picture 5" descr="C:\Documents and Settings\HP_Administrator.YOUR-55E5F9E3D2\Local Settings\Temporary Internet Files\Content.IE5\975W1ZGR\MCj00787250000[1].wm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858000" y="1752600"/>
                <a:ext cx="1917803" cy="1357552"/>
              </a:xfrm>
              <a:prstGeom prst="rect">
                <a:avLst/>
              </a:prstGeom>
              <a:noFill/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5486400" y="3200400"/>
                <a:ext cx="3657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320800" algn="l"/>
                  </a:tabLst>
                </a:pPr>
                <a:r>
                  <a:rPr lang="en-US" dirty="0"/>
                  <a:t>Cost	Return Investment</a:t>
                </a: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757435" y="4358239"/>
            <a:ext cx="3051353" cy="1981200"/>
            <a:chOff x="304800" y="4191000"/>
            <a:chExt cx="3051353" cy="1981200"/>
          </a:xfrm>
        </p:grpSpPr>
        <p:pic>
          <p:nvPicPr>
            <p:cNvPr id="4" name="Picture 4" descr="C:\Users\TigerLion\AppData\Local\Microsoft\Windows\Temporary Internet Files\Content.IE5\ZA4B5R1Q\MPj04430800000[1]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4800" y="4419600"/>
              <a:ext cx="1757363" cy="1169505"/>
            </a:xfrm>
            <a:prstGeom prst="rect">
              <a:avLst/>
            </a:prstGeom>
            <a:noFill/>
          </p:spPr>
        </p:pic>
        <p:pic>
          <p:nvPicPr>
            <p:cNvPr id="1027" name="Picture 3" descr="C:\Users\TigerLion\AppData\Local\Microsoft\Windows\Temporary Internet Files\Content.IE5\EGJIQ5H4\MCBS00892_0000[1]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76400" y="4191000"/>
              <a:ext cx="1679753" cy="1546250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457200" y="5791200"/>
              <a:ext cx="2667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Schedules/Controls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180388" y="4213126"/>
            <a:ext cx="2101596" cy="2045732"/>
            <a:chOff x="3962400" y="3886200"/>
            <a:chExt cx="2101596" cy="2045732"/>
          </a:xfrm>
        </p:grpSpPr>
        <p:sp>
          <p:nvSpPr>
            <p:cNvPr id="18" name="TextBox 17"/>
            <p:cNvSpPr txBox="1"/>
            <p:nvPr/>
          </p:nvSpPr>
          <p:spPr>
            <a:xfrm>
              <a:off x="3962400" y="556260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Quality</a:t>
              </a:r>
            </a:p>
          </p:txBody>
        </p:sp>
        <p:pic>
          <p:nvPicPr>
            <p:cNvPr id="19" name="Picture 18" descr="qa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2400" y="3886200"/>
              <a:ext cx="2101596" cy="1607820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9448800" y="4626392"/>
            <a:ext cx="1918993" cy="1817132"/>
            <a:chOff x="6934200" y="4648200"/>
            <a:chExt cx="1918993" cy="1817132"/>
          </a:xfrm>
        </p:grpSpPr>
        <p:pic>
          <p:nvPicPr>
            <p:cNvPr id="21" name="Picture 20" descr="Deliverables_1800551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34200" y="4648200"/>
              <a:ext cx="1685081" cy="1401278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7024393" y="6096000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Deliverables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IT Projects Are Different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1502" y="1143001"/>
            <a:ext cx="86106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tabLst>
                <a:tab pos="3089275" algn="l"/>
                <a:tab pos="6054725" algn="l"/>
              </a:tabLst>
            </a:pPr>
            <a:r>
              <a:rPr lang="en-US" sz="2400" b="1" dirty="0">
                <a:solidFill>
                  <a:srgbClr val="FFFF00"/>
                </a:solidFill>
              </a:rPr>
              <a:t>Category	Engineering/	Information</a:t>
            </a:r>
          </a:p>
          <a:p>
            <a:pPr>
              <a:tabLst>
                <a:tab pos="3089275" algn="l"/>
                <a:tab pos="6054725" algn="l"/>
              </a:tabLst>
            </a:pPr>
            <a:r>
              <a:rPr lang="en-US" sz="2400" b="1" dirty="0">
                <a:solidFill>
                  <a:srgbClr val="FFFF00"/>
                </a:solidFill>
              </a:rPr>
              <a:t>	Construction	Technology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1964354"/>
            <a:ext cx="3352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Requirements changes</a:t>
            </a:r>
          </a:p>
          <a:p>
            <a:endParaRPr lang="en-US" sz="2400" dirty="0">
              <a:noFill/>
            </a:endParaRPr>
          </a:p>
          <a:p>
            <a:r>
              <a:rPr lang="en-US" sz="2400" dirty="0"/>
              <a:t>Source of changes</a:t>
            </a:r>
          </a:p>
          <a:p>
            <a:endParaRPr lang="en-US" sz="2400" dirty="0"/>
          </a:p>
          <a:p>
            <a:r>
              <a:rPr lang="en-US" sz="2400" dirty="0"/>
              <a:t>Requirements</a:t>
            </a:r>
          </a:p>
          <a:p>
            <a:endParaRPr lang="en-US" sz="2400" dirty="0"/>
          </a:p>
          <a:p>
            <a:r>
              <a:rPr lang="en-US" sz="2400" dirty="0"/>
              <a:t>Uniqueness</a:t>
            </a:r>
          </a:p>
          <a:p>
            <a:endParaRPr lang="en-US" sz="2400" dirty="0"/>
          </a:p>
          <a:p>
            <a:r>
              <a:rPr lang="en-US" sz="2400" dirty="0"/>
              <a:t>Resources</a:t>
            </a:r>
          </a:p>
          <a:p>
            <a:endParaRPr lang="en-US" sz="2400" dirty="0"/>
          </a:p>
          <a:p>
            <a:r>
              <a:rPr lang="en-US" sz="2400" dirty="0"/>
              <a:t>Implementation</a:t>
            </a:r>
          </a:p>
          <a:p>
            <a:endParaRPr lang="en-US" sz="2400" dirty="0"/>
          </a:p>
          <a:p>
            <a:r>
              <a:rPr lang="en-US" sz="2400" dirty="0"/>
              <a:t>Testing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90440" y="1964354"/>
            <a:ext cx="3429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Slow, incremental</a:t>
            </a:r>
          </a:p>
          <a:p>
            <a:endParaRPr lang="en-US" sz="2400" dirty="0"/>
          </a:p>
          <a:p>
            <a:r>
              <a:rPr lang="en-US" sz="2400" dirty="0"/>
              <a:t>Known, predictable</a:t>
            </a:r>
          </a:p>
          <a:p>
            <a:endParaRPr lang="en-US" sz="2400" dirty="0"/>
          </a:p>
          <a:p>
            <a:r>
              <a:rPr lang="en-US" sz="2400" dirty="0"/>
              <a:t>Explicit plan</a:t>
            </a:r>
          </a:p>
          <a:p>
            <a:endParaRPr lang="en-US" sz="2400" dirty="0"/>
          </a:p>
          <a:p>
            <a:r>
              <a:rPr lang="en-US" sz="2400" dirty="0"/>
              <a:t>Higher commonality</a:t>
            </a:r>
          </a:p>
          <a:p>
            <a:endParaRPr lang="en-US" sz="2400" dirty="0"/>
          </a:p>
          <a:p>
            <a:r>
              <a:rPr lang="en-US" sz="2400" dirty="0"/>
              <a:t>Stable</a:t>
            </a:r>
          </a:p>
          <a:p>
            <a:endParaRPr lang="en-US" sz="2400" dirty="0"/>
          </a:p>
          <a:p>
            <a:r>
              <a:rPr lang="en-US" sz="2400" dirty="0"/>
              <a:t>Structured, controlled</a:t>
            </a:r>
          </a:p>
          <a:p>
            <a:endParaRPr lang="en-US" sz="2400" dirty="0"/>
          </a:p>
          <a:p>
            <a:r>
              <a:rPr lang="en-US" sz="2400" dirty="0"/>
              <a:t>Defined, measureable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4160" y="1940561"/>
            <a:ext cx="27838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Rapid, unplanned</a:t>
            </a:r>
          </a:p>
          <a:p>
            <a:endParaRPr lang="en-US" sz="2400" dirty="0"/>
          </a:p>
          <a:p>
            <a:r>
              <a:rPr lang="en-US" sz="2400" dirty="0"/>
              <a:t>Not Known</a:t>
            </a:r>
          </a:p>
          <a:p>
            <a:endParaRPr lang="en-US" sz="2400" dirty="0"/>
          </a:p>
          <a:p>
            <a:r>
              <a:rPr lang="en-US" sz="2400" dirty="0"/>
              <a:t>Ambiguous</a:t>
            </a:r>
          </a:p>
          <a:p>
            <a:endParaRPr lang="en-US" sz="2400" dirty="0"/>
          </a:p>
          <a:p>
            <a:r>
              <a:rPr lang="en-US" sz="2400" dirty="0"/>
              <a:t>Low commonality</a:t>
            </a:r>
          </a:p>
          <a:p>
            <a:endParaRPr lang="en-US" sz="2400" dirty="0"/>
          </a:p>
          <a:p>
            <a:r>
              <a:rPr lang="en-US" sz="2400" dirty="0"/>
              <a:t>High turnover rates</a:t>
            </a:r>
          </a:p>
          <a:p>
            <a:endParaRPr lang="en-US" sz="2400" dirty="0"/>
          </a:p>
          <a:p>
            <a:r>
              <a:rPr lang="en-US" sz="2400" dirty="0"/>
              <a:t>Often chaotic</a:t>
            </a:r>
          </a:p>
          <a:p>
            <a:endParaRPr lang="en-US" sz="2400" dirty="0"/>
          </a:p>
          <a:p>
            <a:r>
              <a:rPr lang="en-US" sz="2400" dirty="0"/>
              <a:t>Difficult to test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19897" y="81769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History of Project Management</a:t>
            </a:r>
          </a:p>
        </p:txBody>
      </p:sp>
      <p:pic>
        <p:nvPicPr>
          <p:cNvPr id="3" name="Picture 2" descr="manhattenproject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9F7FA"/>
              </a:clrFrom>
              <a:clrTo>
                <a:srgbClr val="F9F7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3600" y="1905000"/>
            <a:ext cx="2057400" cy="2057400"/>
          </a:xfrm>
          <a:prstGeom prst="rect">
            <a:avLst/>
          </a:prstGeom>
        </p:spPr>
      </p:pic>
      <p:pic>
        <p:nvPicPr>
          <p:cNvPr id="4" name="Picture 3" descr="gantt_ex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1752600"/>
            <a:ext cx="3810000" cy="2857500"/>
          </a:xfrm>
          <a:prstGeom prst="rect">
            <a:avLst/>
          </a:prstGeom>
        </p:spPr>
      </p:pic>
      <p:pic>
        <p:nvPicPr>
          <p:cNvPr id="5" name="Picture 4" descr="fancy_per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7600" y="2971800"/>
            <a:ext cx="4724400" cy="23840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6161062"/>
            <a:ext cx="1135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Bottom line is the need for a systematic process on complex projects</a:t>
            </a:r>
          </a:p>
        </p:txBody>
      </p:sp>
      <p:pic>
        <p:nvPicPr>
          <p:cNvPr id="20482" name="Picture 2" descr="http://www.kollewin.com/EX/09-14-21/primaver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199" y="1346980"/>
            <a:ext cx="8317621" cy="44442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Project?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1981200" y="1828801"/>
            <a:ext cx="8686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</a:t>
            </a:r>
            <a:r>
              <a:rPr lang="en-US" b="1" i="1" dirty="0">
                <a:solidFill>
                  <a:schemeClr val="accent4">
                    <a:lumMod val="50000"/>
                  </a:schemeClr>
                </a:solidFill>
              </a:rPr>
              <a:t>temporary sequence of related activities </a:t>
            </a:r>
            <a:r>
              <a:rPr lang="en-US" dirty="0"/>
              <a:t>that must be completed to create a unique product or service</a:t>
            </a:r>
          </a:p>
          <a:p>
            <a:pPr>
              <a:lnSpc>
                <a:spcPct val="90000"/>
              </a:lnSpc>
              <a:buNone/>
            </a:pPr>
            <a:endParaRPr lang="en-US" i="1" dirty="0"/>
          </a:p>
          <a:p>
            <a:pPr>
              <a:lnSpc>
                <a:spcPct val="90000"/>
              </a:lnSpc>
            </a:pPr>
            <a:r>
              <a:rPr lang="en-US" dirty="0"/>
              <a:t>Key Characteristics: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Temporary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Unique (purpose)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Progressive Elaboration (occurs in steps or phases)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Requires resources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Sponsor or stakeholder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Uncertainty (risk)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Top Strategic Technologies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7338" indent="-273050"/>
            <a:r>
              <a:rPr lang="en-US" dirty="0"/>
              <a:t>Mobile device diversity &amp; management</a:t>
            </a:r>
          </a:p>
          <a:p>
            <a:pPr marL="273050" indent="-273050"/>
            <a:r>
              <a:rPr lang="en-US" dirty="0"/>
              <a:t>Mobile-centric applications &amp; interfaces</a:t>
            </a:r>
          </a:p>
          <a:p>
            <a:pPr marL="273050" indent="-273050"/>
            <a:r>
              <a:rPr lang="en-US" dirty="0"/>
              <a:t>Contextual &amp; social user experiences</a:t>
            </a:r>
          </a:p>
          <a:p>
            <a:r>
              <a:rPr lang="en-US" dirty="0"/>
              <a:t>Internet of everything</a:t>
            </a:r>
          </a:p>
          <a:p>
            <a:pPr marL="344488" indent="-273050"/>
            <a:r>
              <a:rPr lang="en-US" dirty="0"/>
              <a:t>Hybrid cloud &amp; IT as a Service broker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858000" y="1600201"/>
            <a:ext cx="4953000" cy="4525963"/>
          </a:xfrm>
        </p:spPr>
        <p:txBody>
          <a:bodyPr/>
          <a:lstStyle/>
          <a:p>
            <a:pPr marL="280988" indent="-280988"/>
            <a:r>
              <a:rPr lang="en-US" dirty="0"/>
              <a:t>Cloud/Client architecture</a:t>
            </a:r>
          </a:p>
          <a:p>
            <a:r>
              <a:rPr lang="en-US" dirty="0"/>
              <a:t>Era of personal cloud</a:t>
            </a:r>
          </a:p>
          <a:p>
            <a:pPr marL="328613" indent="-273050"/>
            <a:r>
              <a:rPr lang="en-US" dirty="0"/>
              <a:t>Software defined anything</a:t>
            </a:r>
          </a:p>
          <a:p>
            <a:r>
              <a:rPr lang="en-US" dirty="0"/>
              <a:t>Web-Scale IT</a:t>
            </a:r>
          </a:p>
          <a:p>
            <a:r>
              <a:rPr lang="en-US" dirty="0"/>
              <a:t>Smart Machines</a:t>
            </a:r>
          </a:p>
          <a:p>
            <a:r>
              <a:rPr lang="en-US" dirty="0"/>
              <a:t>3-D printing</a:t>
            </a:r>
          </a:p>
          <a:p>
            <a:r>
              <a:rPr lang="en-US" dirty="0"/>
              <a:t>AI and drones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00200" y="6245225"/>
            <a:ext cx="8686800" cy="476250"/>
          </a:xfrm>
        </p:spPr>
        <p:txBody>
          <a:bodyPr/>
          <a:lstStyle/>
          <a:p>
            <a:r>
              <a:rPr lang="en-US" sz="2400" dirty="0"/>
              <a:t>http://www.gartner.com/newsroom/id/2603623</a:t>
            </a:r>
          </a:p>
        </p:txBody>
      </p:sp>
    </p:spTree>
    <p:extLst>
      <p:ext uri="{BB962C8B-B14F-4D97-AF65-F5344CB8AC3E}">
        <p14:creationId xmlns:p14="http://schemas.microsoft.com/office/powerpoint/2010/main" val="379957293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A Project Manager Manages </a:t>
            </a:r>
            <a:br>
              <a:rPr lang="en-US" sz="3600"/>
            </a:br>
            <a:r>
              <a:rPr lang="en-US" sz="3600"/>
              <a:t>Projects by: 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6934200" cy="4038600"/>
          </a:xfrm>
        </p:spPr>
        <p:txBody>
          <a:bodyPr/>
          <a:lstStyle/>
          <a:p>
            <a:pPr marL="273050" indent="-273050"/>
            <a:r>
              <a:rPr lang="en-US" dirty="0"/>
              <a:t>Setting clear and achievable objectives</a:t>
            </a:r>
          </a:p>
          <a:p>
            <a:pPr marL="273050" indent="-273050"/>
            <a:r>
              <a:rPr lang="en-US" dirty="0"/>
              <a:t>Identifying requirements</a:t>
            </a:r>
          </a:p>
          <a:p>
            <a:pPr marL="273050" indent="-273050"/>
            <a:r>
              <a:rPr lang="en-US" dirty="0"/>
              <a:t>Adapting the project to the various concerns of the stakeholders</a:t>
            </a:r>
          </a:p>
          <a:p>
            <a:pPr marL="273050" indent="-273050"/>
            <a:r>
              <a:rPr lang="en-US" dirty="0"/>
              <a:t>Balancing the demands of the </a:t>
            </a:r>
            <a:r>
              <a:rPr lang="en-US" b="1" i="1" u="sng" dirty="0"/>
              <a:t>triple constraint</a:t>
            </a:r>
            <a:endParaRPr lang="en-US" b="1" u="sng" dirty="0"/>
          </a:p>
          <a:p>
            <a:endParaRPr lang="en-US" dirty="0"/>
          </a:p>
        </p:txBody>
      </p:sp>
      <p:pic>
        <p:nvPicPr>
          <p:cNvPr id="1026" name="Picture 2" descr="C:\Documents and Settings\HP_Administrator.YOUR-55E5F9E3D2\Local Settings\Temporary Internet Files\Content.IE5\0QR6BQ63\MCj0078705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828800"/>
            <a:ext cx="3217098" cy="395179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838200"/>
          </a:xfrm>
        </p:spPr>
        <p:txBody>
          <a:bodyPr/>
          <a:lstStyle/>
          <a:p>
            <a:r>
              <a:rPr lang="en-US" sz="4200" dirty="0"/>
              <a:t>The Triple Constraint </a:t>
            </a:r>
          </a:p>
        </p:txBody>
      </p:sp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43356" y="1105855"/>
            <a:ext cx="4876800" cy="5368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58000" y="1371600"/>
            <a:ext cx="35052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8313" algn="l"/>
              </a:tabLst>
            </a:pPr>
            <a:r>
              <a:rPr lang="en-US" sz="4000" dirty="0"/>
              <a:t>Scope</a:t>
            </a:r>
            <a:br>
              <a:rPr lang="en-US" sz="4000" dirty="0"/>
            </a:br>
            <a:r>
              <a:rPr lang="en-US" sz="4000" dirty="0"/>
              <a:t>	     </a:t>
            </a:r>
            <a:r>
              <a:rPr lang="en-US" sz="2800" dirty="0"/>
              <a:t>Time/cost</a:t>
            </a:r>
          </a:p>
          <a:p>
            <a:pPr>
              <a:tabLst>
                <a:tab pos="468313" algn="l"/>
              </a:tabLst>
            </a:pPr>
            <a:r>
              <a:rPr lang="en-US" sz="4000" dirty="0"/>
              <a:t>Time</a:t>
            </a:r>
          </a:p>
          <a:p>
            <a:pPr>
              <a:tabLst>
                <a:tab pos="404813" algn="l"/>
              </a:tabLst>
            </a:pPr>
            <a:r>
              <a:rPr lang="en-US" sz="4000" dirty="0"/>
              <a:t>	      </a:t>
            </a:r>
            <a:r>
              <a:rPr lang="en-US" sz="2800" dirty="0"/>
              <a:t>Cost</a:t>
            </a:r>
          </a:p>
          <a:p>
            <a:pPr marL="1255713">
              <a:tabLst>
                <a:tab pos="404813" algn="l"/>
              </a:tabLst>
            </a:pPr>
            <a:r>
              <a:rPr lang="en-US" sz="2800" dirty="0"/>
              <a:t>Scope</a:t>
            </a:r>
          </a:p>
          <a:p>
            <a:r>
              <a:rPr lang="en-US" sz="4000" dirty="0"/>
              <a:t>Cost</a:t>
            </a:r>
          </a:p>
          <a:p>
            <a:r>
              <a:rPr lang="en-US" sz="4000" dirty="0"/>
              <a:t>        </a:t>
            </a:r>
            <a:r>
              <a:rPr lang="en-US" sz="2800" dirty="0"/>
              <a:t>Scope</a:t>
            </a:r>
          </a:p>
          <a:p>
            <a:r>
              <a:rPr lang="en-US" sz="2800" dirty="0"/>
              <a:t>	  Time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7200900" y="22479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9411494" y="3522694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7125494" y="35425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9640094" y="23233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125494" y="5244814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9259094" y="5101558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9032083" y="56761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9659970" y="40759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Project </a:t>
            </a:r>
            <a:r>
              <a:rPr lang="en-US" dirty="0">
                <a:solidFill>
                  <a:srgbClr val="FF0000"/>
                </a:solidFill>
              </a:rPr>
              <a:t>Management</a:t>
            </a:r>
            <a:r>
              <a:rPr lang="en-US" dirty="0"/>
              <a:t>?</a:t>
            </a:r>
          </a:p>
        </p:txBody>
      </p:sp>
      <p:sp>
        <p:nvSpPr>
          <p:cNvPr id="4" name="Flowchart: Punched Tape 3"/>
          <p:cNvSpPr/>
          <p:nvPr/>
        </p:nvSpPr>
        <p:spPr>
          <a:xfrm>
            <a:off x="2209800" y="1828800"/>
            <a:ext cx="7543800" cy="4191000"/>
          </a:xfrm>
          <a:prstGeom prst="flowChartPunchedTap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0" y="2895601"/>
            <a:ext cx="670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application of knowledge, skills, tools, and techniques to project activities to meet project goals and requirements.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Management Framework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7" t="7460" r="1718" b="11463"/>
          <a:stretch/>
        </p:blipFill>
        <p:spPr>
          <a:xfrm>
            <a:off x="947217" y="1843233"/>
            <a:ext cx="10635183" cy="470996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Manager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800600"/>
          </a:xfrm>
        </p:spPr>
        <p:txBody>
          <a:bodyPr rtlCol="0">
            <a:noAutofit/>
          </a:bodyPr>
          <a:lstStyle/>
          <a:p>
            <a:pPr>
              <a:buNone/>
              <a:defRPr/>
            </a:pPr>
            <a:r>
              <a:rPr lang="en-US" u="sng" dirty="0"/>
              <a:t>Soft skills</a:t>
            </a:r>
            <a:r>
              <a:rPr lang="en-US" dirty="0"/>
              <a:t>:</a:t>
            </a:r>
          </a:p>
          <a:p>
            <a:pPr marL="457200" lvl="1">
              <a:defRPr/>
            </a:pPr>
            <a:r>
              <a:rPr lang="en-US" sz="2800" dirty="0"/>
              <a:t>Leadership</a:t>
            </a:r>
          </a:p>
          <a:p>
            <a:pPr marL="457200" lvl="1">
              <a:defRPr/>
            </a:pPr>
            <a:r>
              <a:rPr lang="en-US" sz="2800" dirty="0"/>
              <a:t>Team building</a:t>
            </a:r>
          </a:p>
          <a:p>
            <a:pPr marL="457200" lvl="1">
              <a:defRPr/>
            </a:pPr>
            <a:r>
              <a:rPr lang="en-US" sz="2800" dirty="0"/>
              <a:t>Negotiation</a:t>
            </a:r>
          </a:p>
          <a:p>
            <a:pPr marL="457200" lvl="1">
              <a:defRPr/>
            </a:pPr>
            <a:r>
              <a:rPr lang="en-US" sz="2800" dirty="0"/>
              <a:t>Conflict management</a:t>
            </a:r>
          </a:p>
          <a:p>
            <a:pPr marL="457200" lvl="1">
              <a:defRPr/>
            </a:pPr>
            <a:r>
              <a:rPr lang="en-US" sz="2800" dirty="0"/>
              <a:t>Organization for self and others</a:t>
            </a:r>
          </a:p>
          <a:p>
            <a:pPr marL="457200" lvl="1">
              <a:defRPr/>
            </a:pPr>
            <a:r>
              <a:rPr lang="en-US" sz="2800" dirty="0"/>
              <a:t>Communication both oral and written to both technical and non-technical audiences</a:t>
            </a:r>
          </a:p>
          <a:p>
            <a:pPr marL="457200" lvl="1">
              <a:defRPr/>
            </a:pPr>
            <a:r>
              <a:rPr lang="en-US" sz="2800" dirty="0"/>
              <a:t>Change management</a:t>
            </a:r>
          </a:p>
          <a:p>
            <a:pPr marL="457200" lvl="1">
              <a:defRPr/>
            </a:pPr>
            <a:r>
              <a:rPr lang="en-US" sz="2800" dirty="0"/>
              <a:t>Active listening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1676400"/>
            <a:ext cx="59436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u="sng" dirty="0">
                <a:latin typeface="+mn-lt"/>
              </a:rPr>
              <a:t>Technical Skills:</a:t>
            </a:r>
          </a:p>
          <a:p>
            <a:pPr marL="568325" lvl="1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>
                <a:latin typeface="+mn-lt"/>
              </a:rPr>
              <a:t>Project Management software</a:t>
            </a:r>
          </a:p>
          <a:p>
            <a:pPr marL="569913" lvl="1" indent="-3444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>
                <a:latin typeface="+mn-lt"/>
              </a:rPr>
              <a:t>Level of understanding of the technology being used in the project (software, hardware, network, etc.)</a:t>
            </a:r>
          </a:p>
          <a:p>
            <a:pPr marL="569913" lvl="1" indent="-3444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>
                <a:latin typeface="+mn-lt"/>
              </a:rPr>
              <a:t>Basic knowledge of the business</a:t>
            </a:r>
          </a:p>
          <a:p>
            <a:pPr marL="569913" lvl="1" indent="-3444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>
                <a:latin typeface="+mn-lt"/>
              </a:rPr>
              <a:t>Cost estimating and budgeting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latin typeface="+mn-lt"/>
            </a:endParaRP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612900"/>
            <a:ext cx="8458200" cy="4330700"/>
          </a:xfrm>
        </p:spPr>
        <p:txBody>
          <a:bodyPr>
            <a:noAutofit/>
          </a:bodyPr>
          <a:lstStyle/>
          <a:p>
            <a:r>
              <a:rPr lang="en-US" b="1" dirty="0"/>
              <a:t>Project management tools and techniques </a:t>
            </a:r>
            <a:r>
              <a:rPr lang="en-US" dirty="0"/>
              <a:t>assist project managers and their teams in various aspects of project management</a:t>
            </a:r>
          </a:p>
          <a:p>
            <a:r>
              <a:rPr lang="en-US" dirty="0"/>
              <a:t>Some specific ones include</a:t>
            </a:r>
          </a:p>
          <a:p>
            <a:pPr lvl="1"/>
            <a:r>
              <a:rPr lang="en-US" sz="2800" dirty="0"/>
              <a:t>Project charter, scope statement, and WBS (scope)</a:t>
            </a:r>
          </a:p>
          <a:p>
            <a:pPr lvl="1"/>
            <a:r>
              <a:rPr lang="en-US" sz="2800" dirty="0"/>
              <a:t>Gantt charts, network diagrams, critical path analysis, critical chain scheduling (time)</a:t>
            </a:r>
          </a:p>
          <a:p>
            <a:pPr lvl="1"/>
            <a:r>
              <a:rPr lang="en-US" sz="2800" dirty="0"/>
              <a:t>Cost estimates and earned value management (cost)</a:t>
            </a:r>
          </a:p>
          <a:p>
            <a:pPr lvl="1"/>
            <a:r>
              <a:rPr lang="en-US" sz="2800" dirty="0"/>
              <a:t>See Table 1-1 for many more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Project Management Tools and Techniques</a:t>
            </a:r>
          </a:p>
        </p:txBody>
      </p:sp>
    </p:spTree>
    <p:extLst>
      <p:ext uri="{BB962C8B-B14F-4D97-AF65-F5344CB8AC3E}">
        <p14:creationId xmlns:p14="http://schemas.microsoft.com/office/powerpoint/2010/main" val="2249004587"/>
      </p:ext>
    </p:extLst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9800" y="1828800"/>
            <a:ext cx="7315200" cy="1524000"/>
          </a:xfrm>
        </p:spPr>
        <p:txBody>
          <a:bodyPr>
            <a:normAutofit/>
          </a:bodyPr>
          <a:lstStyle/>
          <a:p>
            <a:r>
              <a:rPr lang="en-US" dirty="0"/>
              <a:t>On time, on budget and within scope</a:t>
            </a:r>
          </a:p>
          <a:p>
            <a:r>
              <a:rPr lang="en-US" dirty="0"/>
              <a:t>Satisfied stakeholders</a:t>
            </a:r>
          </a:p>
          <a:p>
            <a:r>
              <a:rPr lang="en-US" dirty="0"/>
              <a:t>Objectives met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209800" y="3505201"/>
            <a:ext cx="7924800" cy="2773363"/>
          </a:xfrm>
        </p:spPr>
        <p:txBody>
          <a:bodyPr>
            <a:normAutofit/>
          </a:bodyPr>
          <a:lstStyle/>
          <a:p>
            <a:r>
              <a:rPr lang="en-US" dirty="0"/>
              <a:t>Executive support</a:t>
            </a:r>
          </a:p>
          <a:p>
            <a:r>
              <a:rPr lang="en-US" dirty="0"/>
              <a:t>User involvement</a:t>
            </a:r>
          </a:p>
          <a:p>
            <a:r>
              <a:rPr lang="en-US" dirty="0"/>
              <a:t>Experienced PM </a:t>
            </a:r>
          </a:p>
          <a:p>
            <a:r>
              <a:rPr lang="en-US" dirty="0"/>
              <a:t>Clear business objectives</a:t>
            </a:r>
          </a:p>
          <a:p>
            <a:r>
              <a:rPr lang="en-US" dirty="0"/>
              <a:t>Formal methodology; tools and infrastructure</a:t>
            </a:r>
          </a:p>
          <a:p>
            <a:r>
              <a:rPr lang="en-US" dirty="0"/>
              <a:t>Reliable estimates; scope constraints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What the Winners Do…</a:t>
            </a:r>
          </a:p>
        </p:txBody>
      </p:sp>
      <p:sp>
        <p:nvSpPr>
          <p:cNvPr id="35842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500" dirty="0"/>
              <a:t>Recent research findings show that companies that excel in project delivery capability: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500" dirty="0"/>
              <a:t>Use an integrated project management toolbox (use standard/advanced PM tools, lots of templates)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500" dirty="0"/>
              <a:t>Grow project leaders, emphasizing business and soft skills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500" dirty="0"/>
              <a:t>Develop a streamlined project delivery process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500" dirty="0"/>
              <a:t>Measure project health using metrics, like customer satisfaction or  return on investment</a:t>
            </a: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and Program Managers</a:t>
            </a:r>
          </a:p>
        </p:txBody>
      </p:sp>
      <p:pic>
        <p:nvPicPr>
          <p:cNvPr id="1026" name="Picture 2" descr="https://encrypted-tbn1.gstatic.com/images?q=tbn:ANd9GcQb6Z3bC2Wxb2GVX-K0GmORH6NPmscnATg_S_rTJFrjyJtB4bHBVw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3" t="2469" r="5972"/>
          <a:stretch/>
        </p:blipFill>
        <p:spPr bwMode="auto">
          <a:xfrm>
            <a:off x="2958906" y="1955409"/>
            <a:ext cx="6147581" cy="4353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02937939"/>
      </p:ext>
    </p:extLst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Program and Project Portfolio Management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>
              <a:spcBef>
                <a:spcPct val="100000"/>
              </a:spcBef>
              <a:defRPr/>
            </a:pPr>
            <a:r>
              <a:rPr lang="en-US" dirty="0"/>
              <a:t>A </a:t>
            </a:r>
            <a:r>
              <a:rPr lang="en-US" b="1" dirty="0"/>
              <a:t>program</a:t>
            </a:r>
            <a:r>
              <a:rPr lang="en-US" dirty="0"/>
              <a:t> is “a group of related projects managed in a coordinated way to obtain benefits and control not available from managing them individually</a:t>
            </a:r>
            <a:r>
              <a:rPr lang="en-US"/>
              <a:t>” </a:t>
            </a:r>
            <a:endParaRPr lang="en-US" dirty="0"/>
          </a:p>
          <a:p>
            <a:pPr marL="274320">
              <a:spcBef>
                <a:spcPct val="100000"/>
              </a:spcBef>
              <a:defRPr/>
            </a:pPr>
            <a:r>
              <a:rPr lang="en-US" dirty="0"/>
              <a:t>A </a:t>
            </a:r>
            <a:r>
              <a:rPr lang="en-US" b="1" dirty="0"/>
              <a:t>program manager </a:t>
            </a:r>
            <a:r>
              <a:rPr lang="en-US" dirty="0"/>
              <a:t>provides leadership and direction for the project managers heading the projects within the program</a:t>
            </a:r>
          </a:p>
          <a:p>
            <a:pPr marL="274320">
              <a:spcBef>
                <a:spcPct val="100000"/>
              </a:spcBef>
              <a:defRPr/>
            </a:pPr>
            <a:r>
              <a:rPr lang="en-US" dirty="0"/>
              <a:t>Examples of common programs in the IT field include infrastructure, applications development, and user support</a:t>
            </a:r>
          </a:p>
          <a:p>
            <a:pPr marL="548640" lvl="1">
              <a:spcBef>
                <a:spcPct val="100000"/>
              </a:spcBef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Program/Project </a:t>
            </a:r>
            <a:br>
              <a:rPr lang="en-US" dirty="0"/>
            </a:br>
            <a:r>
              <a:rPr lang="en-US" dirty="0"/>
              <a:t>Portfolio Management</a:t>
            </a:r>
          </a:p>
        </p:txBody>
      </p:sp>
      <p:pic>
        <p:nvPicPr>
          <p:cNvPr id="6" name="Picture 5" descr="project-portfoli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1707052"/>
            <a:ext cx="9555615" cy="48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Content Placeholder 3"/>
          <p:cNvSpPr>
            <a:spLocks noGrp="1"/>
          </p:cNvSpPr>
          <p:nvPr>
            <p:ph idx="1"/>
          </p:nvPr>
        </p:nvSpPr>
        <p:spPr>
          <a:xfrm>
            <a:off x="609600" y="2209800"/>
            <a:ext cx="10972800" cy="4525963"/>
          </a:xfrm>
        </p:spPr>
        <p:txBody>
          <a:bodyPr/>
          <a:lstStyle/>
          <a:p>
            <a:r>
              <a:rPr lang="en-US" dirty="0"/>
              <a:t>As part of </a:t>
            </a:r>
            <a:r>
              <a:rPr lang="en-US" b="1" dirty="0"/>
              <a:t>project portfolio management</a:t>
            </a:r>
            <a:r>
              <a:rPr lang="en-US" dirty="0"/>
              <a:t>, organizations group and manage projects and programs as a portfolio of investments that contribute to the entire enterprise’s success</a:t>
            </a:r>
          </a:p>
          <a:p>
            <a:r>
              <a:rPr lang="en-US" dirty="0"/>
              <a:t>Portfolio managers help their organizations make wise investment decisions by helping to select and analyze projects from a strategic perspective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Portfolio Management</a:t>
            </a:r>
          </a:p>
        </p:txBody>
      </p:sp>
    </p:spTree>
    <p:extLst>
      <p:ext uri="{BB962C8B-B14F-4D97-AF65-F5344CB8AC3E}">
        <p14:creationId xmlns:p14="http://schemas.microsoft.com/office/powerpoint/2010/main" val="2895308715"/>
      </p:ext>
    </p:extLst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Figure 1-3. </a:t>
            </a:r>
            <a:r>
              <a:rPr lang="en-US" sz="3200" i="1" dirty="0"/>
              <a:t>Project Management Compared to Project Portfolio Management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2" t="3195" r="3348" b="11469"/>
          <a:stretch/>
        </p:blipFill>
        <p:spPr>
          <a:xfrm>
            <a:off x="2590800" y="1683301"/>
            <a:ext cx="6781800" cy="51326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375759036"/>
      </p:ext>
    </p:extLst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Figure 1-4. Sample Project Portfolio Approach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3963" r="1552" b="11610"/>
          <a:stretch/>
        </p:blipFill>
        <p:spPr>
          <a:xfrm>
            <a:off x="1905000" y="1786598"/>
            <a:ext cx="8201466" cy="44618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0830610"/>
      </p:ext>
    </p:extLst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Most Important PM Skills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1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1. People skills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2. Leadership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3. Listening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4. Integrity, ethical behavior, consistent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5. Strong at building trust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6. Verbal communication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7. Strong at building teams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8. Conflict resolution, conflict management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9. Critical thinking, problem solving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10. Understands, balances priorities</a:t>
            </a:r>
          </a:p>
          <a:p>
            <a:pPr marL="273050" indent="-2730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29438"/>
      </p:ext>
    </p:extLst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609600" y="26719"/>
            <a:ext cx="109728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Ten Hottest IT Skills*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6C69F8-F66D-4031-97DB-CB855B2A8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83" y="1066800"/>
            <a:ext cx="2328136" cy="1752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2EE269-CD49-491B-AFCA-50D051127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608" y="1129586"/>
            <a:ext cx="2325637" cy="1752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E359B5-D497-4A89-B828-0C1ED67FC1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3467" y="1129586"/>
            <a:ext cx="2325637" cy="1755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9EA41A-BD7F-4087-B763-254069A92D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4323" y="1129587"/>
            <a:ext cx="2349310" cy="1752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DA2985-73FC-49BF-B1C3-74304364EA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383" y="3097481"/>
            <a:ext cx="2328136" cy="17310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94FDAB-F23A-4C49-A55A-B57E36A68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1608" y="3042550"/>
            <a:ext cx="2378785" cy="17860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679D4F-A969-49CB-A52E-CBDCC815D5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2166" y="3042551"/>
            <a:ext cx="2340643" cy="17554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5F1FE8-E235-44D5-9D3C-09BC204BC3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9375" y="3037348"/>
            <a:ext cx="2378785" cy="17860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F75621-A026-4646-951B-4F18677FF2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6200" y="4941081"/>
            <a:ext cx="2530238" cy="18783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5D8DA4-7B25-42B1-A3A2-F628869BB0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2800" y="4919891"/>
            <a:ext cx="2530238" cy="188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24520"/>
      </p:ext>
    </p:extLst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2752725" y="304800"/>
            <a:ext cx="61722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Ten Hottest Skills 2015*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900827"/>
              </p:ext>
            </p:extLst>
          </p:nvPr>
        </p:nvGraphicFramePr>
        <p:xfrm>
          <a:off x="762000" y="1162050"/>
          <a:ext cx="10939849" cy="529710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581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9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8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93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Skill</a:t>
                      </a:r>
                      <a:endParaRPr lang="en-US" sz="2400" b="1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%  of  Respondents Hiring</a:t>
                      </a:r>
                      <a:endParaRPr lang="en-US" sz="2400" b="1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b="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2012 Ranking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Programming &amp; application dev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48%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1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2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Project management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35%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5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5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Help desk/technical support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30%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2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0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Security/Compliance governance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 28%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7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8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Web Development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 28%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Not Ranked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Database Administration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26%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6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48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Business Intelligence/Analytics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24%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8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Mobile Apps/Device</a:t>
                      </a:r>
                      <a:r>
                        <a:rPr lang="en-US" sz="24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Dev</a:t>
                      </a:r>
                      <a:endParaRPr lang="en-US" sz="24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24%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4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32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Networking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</a:rPr>
                        <a:t> 22%</a:t>
                      </a:r>
                      <a:endParaRPr lang="en-US" sz="2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3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2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 Data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28351" y="6498965"/>
            <a:ext cx="1021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*Source: Mary Pratt, “10 Hot IT Skills for 2015,” Computerworld, November 18, 2014.</a:t>
            </a:r>
          </a:p>
        </p:txBody>
      </p:sp>
    </p:spTree>
    <p:extLst>
      <p:ext uri="{BB962C8B-B14F-4D97-AF65-F5344CB8AC3E}">
        <p14:creationId xmlns:p14="http://schemas.microsoft.com/office/powerpoint/2010/main" val="2609726902"/>
      </p:ext>
    </p:extLst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2971800" y="265320"/>
            <a:ext cx="61722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Ten Hot Tech Skills 2017*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28186"/>
              </p:ext>
            </p:extLst>
          </p:nvPr>
        </p:nvGraphicFramePr>
        <p:xfrm>
          <a:off x="2286000" y="1168833"/>
          <a:ext cx="7287361" cy="510950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9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34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Skill</a:t>
                      </a:r>
                      <a:endParaRPr lang="en-US" sz="1400" b="1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Percentage of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 Respondents Hiring</a:t>
                      </a:r>
                      <a:endParaRPr lang="en-US" sz="1400" b="1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2015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Ranking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Programming and application development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35%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1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8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 desk/tech support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35%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3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Security/compliance/governance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26%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4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Cloud/SaaS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26%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Not</a:t>
                      </a:r>
                      <a:r>
                        <a:rPr lang="en-US" sz="1400" baseline="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 ranked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Business Intelligence/Analytics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26%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6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Web Development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26%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4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8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 administration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25%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5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r>
                        <a:rPr lang="en-US" sz="14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management</a:t>
                      </a:r>
                      <a:endParaRPr lang="en-US" sz="14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25%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2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 Data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</a:rPr>
                        <a:t>25%</a:t>
                      </a:r>
                      <a:endParaRPr lang="en-US" sz="1400" dirty="0">
                        <a:effectLst/>
                        <a:latin typeface="Times New Roman"/>
                        <a:ea typeface="Times"/>
                        <a:cs typeface="Times New Roman"/>
                      </a:endParaRP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"/>
                          <a:cs typeface="Times New Roman"/>
                        </a:rPr>
                        <a:t>8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8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Mobile applications and device management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7144" marR="7144" marT="7144" marB="7144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40"/>
                        </a:spcAft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144" marR="7144" marT="7144" marB="714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0" y="6488668"/>
            <a:ext cx="1143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*Source: Mary Pratt, “10 Hot IT Skills for 2017,” Computerworld, December 7, 2016</a:t>
            </a:r>
          </a:p>
        </p:txBody>
      </p:sp>
    </p:spTree>
    <p:extLst>
      <p:ext uri="{BB962C8B-B14F-4D97-AF65-F5344CB8AC3E}">
        <p14:creationId xmlns:p14="http://schemas.microsoft.com/office/powerpoint/2010/main" val="3296128753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Human">
  <a:themeElements>
    <a:clrScheme name="Human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AD2E27"/>
      </a:accent1>
      <a:accent2>
        <a:srgbClr val="3F3D66"/>
      </a:accent2>
      <a:accent3>
        <a:srgbClr val="17517A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D6A73B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2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 rotWithShape="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 rotWithShape="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1658</TotalTime>
  <Words>2230</Words>
  <Application>Microsoft Office PowerPoint</Application>
  <PresentationFormat>Widescreen</PresentationFormat>
  <Paragraphs>371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Candara</vt:lpstr>
      <vt:lpstr>Times</vt:lpstr>
      <vt:lpstr>Times New Roman</vt:lpstr>
      <vt:lpstr>Wingdings</vt:lpstr>
      <vt:lpstr>Wingdings 2</vt:lpstr>
      <vt:lpstr>Human</vt:lpstr>
      <vt:lpstr>PowerPoint Presentation</vt:lpstr>
      <vt:lpstr>Why IT Project Management?</vt:lpstr>
      <vt:lpstr>Importance of Project Management</vt:lpstr>
      <vt:lpstr>Advantages of Using Formal Project Management Practices</vt:lpstr>
      <vt:lpstr>IT Projects Are Different</vt:lpstr>
      <vt:lpstr>History of Project Management</vt:lpstr>
      <vt:lpstr>What Is a Project?</vt:lpstr>
      <vt:lpstr>Some Top Strategic Technologies</vt:lpstr>
      <vt:lpstr>A Project Manager Manages  Projects by: </vt:lpstr>
      <vt:lpstr>The Triple Constraint </vt:lpstr>
      <vt:lpstr>What is Project Management?</vt:lpstr>
      <vt:lpstr>Project Management Framework</vt:lpstr>
      <vt:lpstr>Project Manager Skills</vt:lpstr>
      <vt:lpstr>Project Management Tools and Techniques</vt:lpstr>
      <vt:lpstr>Project Success</vt:lpstr>
      <vt:lpstr>What the Winners Do…</vt:lpstr>
      <vt:lpstr>Project and Program Managers</vt:lpstr>
      <vt:lpstr>Program and Project Portfolio Management</vt:lpstr>
      <vt:lpstr>Program/Project  Portfolio Management</vt:lpstr>
      <vt:lpstr>Project Portfolio Management</vt:lpstr>
      <vt:lpstr>Figure 1-3. Project Management Compared to Project Portfolio Management</vt:lpstr>
      <vt:lpstr>Figure 1-4. Sample Project Portfolio Approach</vt:lpstr>
      <vt:lpstr>10 Most Important PM Skills </vt:lpstr>
      <vt:lpstr>Ten Hottest IT Skills*</vt:lpstr>
      <vt:lpstr>Ten Hottest Skills 2015*</vt:lpstr>
      <vt:lpstr>Ten Hot Tech Skills 2017*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Joos, Irene</dc:creator>
  <cp:lastModifiedBy>Joos, Irene</cp:lastModifiedBy>
  <cp:revision>105</cp:revision>
  <cp:lastPrinted>2016-01-12T16:58:30Z</cp:lastPrinted>
  <dcterms:created xsi:type="dcterms:W3CDTF">2006-08-16T00:00:00Z</dcterms:created>
  <dcterms:modified xsi:type="dcterms:W3CDTF">2018-01-10T18:01:11Z</dcterms:modified>
</cp:coreProperties>
</file>